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8"/>
  </p:notesMasterIdLst>
  <p:sldIdLst>
    <p:sldId id="256" r:id="rId2"/>
    <p:sldId id="269" r:id="rId3"/>
    <p:sldId id="295" r:id="rId4"/>
    <p:sldId id="273" r:id="rId5"/>
    <p:sldId id="274" r:id="rId6"/>
    <p:sldId id="294" r:id="rId7"/>
    <p:sldId id="287" r:id="rId8"/>
    <p:sldId id="277" r:id="rId9"/>
    <p:sldId id="293" r:id="rId10"/>
    <p:sldId id="281" r:id="rId11"/>
    <p:sldId id="286" r:id="rId12"/>
    <p:sldId id="290" r:id="rId13"/>
    <p:sldId id="288" r:id="rId14"/>
    <p:sldId id="292" r:id="rId15"/>
    <p:sldId id="28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259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21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48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48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513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588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734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5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782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217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037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96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30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tudref.com/427361/stroitelstvo/vosstanovlenie_rabotosposobnosti_sten" TargetMode="External"/><Relationship Id="rId5" Type="http://schemas.openxmlformats.org/officeDocument/2006/relationships/hyperlink" Target="https://www.stk-k.ru/metallokonstruktsii/usilenie-kolonn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161033" y="4069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 из монолитного бетона в сейсмических районах традиционными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методами 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6004" y="4761219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Смагулов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Аслан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 группы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19-СС-1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D:\получ ф 06.05\01ЛОГОТИП_самый после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907257"/>
            <a:ext cx="2942004" cy="17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15084" y="6179303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Усть-Каменогорск, 2022 г.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Нормативная литература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10586-BD58-4FA4-A3FB-0A1F0D7D33F7}"/>
              </a:ext>
            </a:extLst>
          </p:cNvPr>
          <p:cNvSpPr txBox="1"/>
          <p:nvPr/>
        </p:nvSpPr>
        <p:spPr>
          <a:xfrm>
            <a:off x="634767" y="1802087"/>
            <a:ext cx="109224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 «Обследование, оценка технического состояния и сейсмоусиление зданий и сооружений»: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10.9 Усиление стен из монолитного бетона</a:t>
            </a:r>
            <a:endParaRPr lang="x-non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10.9.1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1110141" y="1627066"/>
            <a:ext cx="41563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10.9.1 Несущие стены в зданиях при бескаркасных конструктивных схемах, являются 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>основными вертикальными несущими элементами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одновременно служат ограждающими конструкциями</a:t>
            </a:r>
            <a:r>
              <a:rPr 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432" y="1107439"/>
            <a:ext cx="4599008" cy="534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4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873828" y="1088570"/>
            <a:ext cx="6331131" cy="1924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05715" y="3545970"/>
            <a:ext cx="3022354" cy="1938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" y="3180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10.9.2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FE9CC53-9901-47D2-9BE2-1B7721A0F33E}"/>
              </a:ext>
            </a:extLst>
          </p:cNvPr>
          <p:cNvSpPr txBox="1"/>
          <p:nvPr/>
        </p:nvSpPr>
        <p:spPr>
          <a:xfrm>
            <a:off x="2773439" y="1356508"/>
            <a:ext cx="6645119" cy="1894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10.9.2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Основные дефекты и повреждения, которые встречаются в зданиях из монолитного железобетона после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землетрясения: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7107" y="3774572"/>
            <a:ext cx="3640182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-</a:t>
            </a:r>
            <a:r>
              <a:rPr lang="ru-RU" sz="2000" dirty="0" smtClean="0">
                <a:solidFill>
                  <a:schemeClr val="tx1"/>
                </a:solidFill>
              </a:rPr>
              <a:t>недостаточная </a:t>
            </a:r>
            <a:r>
              <a:rPr lang="ru-RU" sz="2000" dirty="0">
                <a:solidFill>
                  <a:schemeClr val="tx1"/>
                </a:solidFill>
              </a:rPr>
              <a:t>несущая </a:t>
            </a:r>
            <a:r>
              <a:rPr lang="ru-RU" sz="2000" dirty="0" smtClean="0">
                <a:solidFill>
                  <a:schemeClr val="tx1"/>
                </a:solidFill>
              </a:rPr>
              <a:t>  способность </a:t>
            </a:r>
            <a:r>
              <a:rPr lang="ru-RU" sz="2000" dirty="0">
                <a:solidFill>
                  <a:schemeClr val="tx1"/>
                </a:solidFill>
              </a:rPr>
              <a:t>участков стен (простенков) для восприятия сейсмических нагрузок;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05715" y="3740557"/>
            <a:ext cx="3449074" cy="1631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-</a:t>
            </a:r>
            <a:r>
              <a:rPr lang="ru-RU" sz="2000" dirty="0" smtClean="0">
                <a:solidFill>
                  <a:schemeClr val="tx1"/>
                </a:solidFill>
              </a:rPr>
              <a:t>характерные </a:t>
            </a:r>
            <a:r>
              <a:rPr lang="ru-RU" sz="2000" dirty="0">
                <a:solidFill>
                  <a:schemeClr val="tx1"/>
                </a:solidFill>
              </a:rPr>
              <a:t>трещины в стенах, возникающие при неравномерных осадках фундаментов и оснований, вызванных землетрясением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500846" y="3251049"/>
            <a:ext cx="0" cy="446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8112034" y="3293955"/>
            <a:ext cx="0" cy="446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84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10.9.3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6364" y="1948984"/>
            <a:ext cx="45439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10.9.3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Устраняются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дефекты в стенах из монолитного бетона путем усиления простенков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участков стен стальными обоймами или железобетонными рубашками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77321"/>
            <a:ext cx="4947193" cy="371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5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Нормативная литература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13408" y="1457753"/>
            <a:ext cx="9227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10.9 усиление монолитных бетонных стен </a:t>
            </a:r>
            <a:endParaRPr 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490" y="2125436"/>
            <a:ext cx="5610506" cy="43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216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2702" y="1371200"/>
            <a:ext cx="5612250" cy="1631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  </a:t>
            </a:r>
            <a:r>
              <a:rPr lang="ru-RU" sz="2000" dirty="0" smtClean="0">
                <a:solidFill>
                  <a:schemeClr val="tx1"/>
                </a:solidFill>
              </a:rPr>
              <a:t>Для </a:t>
            </a:r>
            <a:r>
              <a:rPr lang="ru-RU" sz="2000" dirty="0">
                <a:solidFill>
                  <a:schemeClr val="tx1"/>
                </a:solidFill>
              </a:rPr>
              <a:t>усиления железобетонными </a:t>
            </a:r>
            <a:r>
              <a:rPr lang="ru-RU" sz="2000" dirty="0" smtClean="0">
                <a:solidFill>
                  <a:schemeClr val="tx1"/>
                </a:solidFill>
              </a:rPr>
              <a:t>рубашками применяют </a:t>
            </a:r>
            <a:r>
              <a:rPr lang="ru-RU" sz="2000" dirty="0">
                <a:solidFill>
                  <a:schemeClr val="tx1"/>
                </a:solidFill>
              </a:rPr>
              <a:t>каркасы из круглой арматурной стали диаметром 6мм - 12мм при шаге хомутов по высоте не более </a:t>
            </a:r>
            <a:r>
              <a:rPr lang="ru-RU" sz="2000" dirty="0" smtClean="0">
                <a:solidFill>
                  <a:schemeClr val="tx1"/>
                </a:solidFill>
              </a:rPr>
              <a:t>150мм.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1" t="901" r="26905" b="1"/>
          <a:stretch/>
        </p:blipFill>
        <p:spPr>
          <a:xfrm>
            <a:off x="7611750" y="1279355"/>
            <a:ext cx="3440802" cy="43151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2702" y="3579692"/>
            <a:ext cx="2613751" cy="2031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Шаг устраиваемых вертикальных арматурных стержней составляет 200мм - 250мм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45347" y="3603505"/>
            <a:ext cx="2513142" cy="2031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Устройство обойм усиления позволяет увеличить несущую способность простенков в 1,5-2,5 раза.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101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73179" y="1457752"/>
            <a:ext cx="80050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10.9.4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Стальные обоймы, как правило, устраивают из прокатных уголков, устанавливая их в каждом углу сечения простенка.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Уголки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усиления подбирают по расчету, исходя из перегрузки стены.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Стальные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уголки обоймы стягивают между собой по граням поперечного сечения простенка стальными планками, предварительно нагретыми до температуры 250-300°С.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верхней и нижней частях стальные обоймы соединяются со стенами распределительными уголками, обеспечивающими передачу усилий.</a:t>
            </a:r>
          </a:p>
        </p:txBody>
      </p:sp>
    </p:spTree>
    <p:extLst>
      <p:ext uri="{BB962C8B-B14F-4D97-AF65-F5344CB8AC3E}">
        <p14:creationId xmlns:p14="http://schemas.microsoft.com/office/powerpoint/2010/main" val="396552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69" y="1356507"/>
            <a:ext cx="4896205" cy="50948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51543" y="856663"/>
            <a:ext cx="3142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Rubik-Regular"/>
              </a:rPr>
              <a:t>Усиление колонн</a:t>
            </a:r>
            <a:r>
              <a:rPr lang="ru-RU" sz="2800" dirty="0">
                <a:solidFill>
                  <a:srgbClr val="A1A1A1"/>
                </a:solidFill>
                <a:latin typeface="Rubik-Regular"/>
              </a:rPr>
              <a:t>: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69433" y="2539673"/>
            <a:ext cx="47533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Rubik-Regular"/>
              </a:rPr>
              <a:t>а — железобетонная обойма</a:t>
            </a:r>
            <a:r>
              <a:rPr lang="ru-RU" sz="2400" dirty="0" smtClean="0">
                <a:latin typeface="Rubik-Regular"/>
              </a:rPr>
              <a:t>;</a:t>
            </a:r>
          </a:p>
          <a:p>
            <a:r>
              <a:rPr lang="ru-RU" sz="2400" dirty="0" smtClean="0">
                <a:latin typeface="Rubik-Regular"/>
              </a:rPr>
              <a:t>б </a:t>
            </a:r>
            <a:r>
              <a:rPr lang="ru-RU" sz="2400" dirty="0">
                <a:latin typeface="Rubik-Regular"/>
              </a:rPr>
              <a:t>— одностороннее наращивание;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Rubik-Regular"/>
              </a:rPr>
              <a:t>в — металлическая обойма; </a:t>
            </a:r>
            <a:endParaRPr lang="ru-RU" sz="2400" dirty="0" smtClean="0">
              <a:latin typeface="Rubik-Regular"/>
            </a:endParaRPr>
          </a:p>
          <a:p>
            <a:r>
              <a:rPr lang="ru-RU" sz="2400" dirty="0" smtClean="0">
                <a:latin typeface="Rubik-Regular"/>
              </a:rPr>
              <a:t>г </a:t>
            </a:r>
            <a:r>
              <a:rPr lang="ru-RU" sz="2400" dirty="0">
                <a:latin typeface="Rubik-Regular"/>
              </a:rPr>
              <a:t>— металлические подпорки.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1414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10.9.5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2400" b="1" dirty="0" smtClean="0"/>
              <a:t>10.9.5</a:t>
            </a:r>
            <a:r>
              <a:rPr lang="ru-RU" sz="2400" dirty="0" smtClean="0"/>
              <a:t>. </a:t>
            </a:r>
            <a:r>
              <a:rPr lang="ru-RU" sz="2400" dirty="0"/>
              <a:t>Шаг устанавливаемых вертикальных арматурных стержней составляет 200-250 мм. </a:t>
            </a:r>
            <a:endParaRPr lang="ru-RU" sz="24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В обоймах необходимо предусматривать шпильки, пропущенные сквозь отверстия, просверленные в простенке (стене), стягивающие элементы усиления.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Толщина слоя бетона обоймы усиления должна подбираться расчетом. 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6727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10.9.6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раздела 10 СП РК 1.04-110-2017</a:t>
            </a:r>
          </a:p>
          <a:p>
            <a:pPr algn="r"/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659285"/>
            <a:ext cx="1038325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2400" b="1" dirty="0"/>
              <a:t>10.9.6</a:t>
            </a:r>
            <a:r>
              <a:rPr lang="ru-RU" sz="2400" dirty="0"/>
              <a:t> Для предотвращения разрушения стены во время ее подготовки к бетонированию, т. е. при удалении рыхлого бетона, расчистке каверн и трещин, сверлении отверстий по обеим плоскостям стены предусматривается установка защитных рам из прокатных металлических швеллеров с шагом стоек 1,5-2,0 м.</a:t>
            </a:r>
          </a:p>
          <a:p>
            <a:pPr indent="360363" algn="just"/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7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24374" r="1524"/>
          <a:stretch/>
        </p:blipFill>
        <p:spPr>
          <a:xfrm>
            <a:off x="1184065" y="2426039"/>
            <a:ext cx="4382543" cy="32582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2042" y="2287538"/>
            <a:ext cx="48933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Усиление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стены в зоне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опирания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плиты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84069" y="1339996"/>
            <a:ext cx="6205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Способ усиления поврежденного участка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2042" y="3294876"/>
            <a:ext cx="51062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стена;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— трещина;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— плита перекрытия;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— отверстие для пропуска болта;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штраба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— швеллер;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болт;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уголок;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встречные клинья</a:t>
            </a:r>
          </a:p>
        </p:txBody>
      </p:sp>
    </p:spTree>
    <p:extLst>
      <p:ext uri="{BB962C8B-B14F-4D97-AF65-F5344CB8AC3E}">
        <p14:creationId xmlns:p14="http://schemas.microsoft.com/office/powerpoint/2010/main" val="12259398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63" y="2856793"/>
            <a:ext cx="6612958" cy="2859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53389" y="1598402"/>
            <a:ext cx="67695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Roboto"/>
              </a:rPr>
              <a:t>Усиление простенка металлической обоймой: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01113" y="2542448"/>
            <a:ext cx="38511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Roboto"/>
              </a:rPr>
              <a:t>1 </a:t>
            </a:r>
            <a:r>
              <a:rPr lang="ru-RU" sz="2400" i="1" dirty="0" smtClean="0">
                <a:latin typeface="Roboto"/>
              </a:rPr>
              <a:t>—</a:t>
            </a:r>
            <a:r>
              <a:rPr lang="ru-RU" sz="2400" dirty="0">
                <a:latin typeface="Roboto"/>
              </a:rPr>
              <a:t> </a:t>
            </a:r>
            <a:r>
              <a:rPr lang="ru-RU" sz="2400" dirty="0" smtClean="0">
                <a:latin typeface="Roboto"/>
              </a:rPr>
              <a:t>стена; </a:t>
            </a:r>
          </a:p>
          <a:p>
            <a:r>
              <a:rPr lang="ru-RU" sz="2400" i="1" dirty="0" smtClean="0">
                <a:latin typeface="Roboto"/>
              </a:rPr>
              <a:t>2</a:t>
            </a:r>
            <a:r>
              <a:rPr lang="ru-RU" sz="2400" dirty="0" smtClean="0">
                <a:latin typeface="Roboto"/>
              </a:rPr>
              <a:t> — оконный проем;</a:t>
            </a:r>
          </a:p>
          <a:p>
            <a:r>
              <a:rPr lang="ru-RU" sz="2400" i="1" dirty="0" smtClean="0">
                <a:latin typeface="Roboto"/>
              </a:rPr>
              <a:t>3</a:t>
            </a:r>
            <a:r>
              <a:rPr lang="ru-RU" sz="2400" dirty="0">
                <a:latin typeface="Roboto"/>
              </a:rPr>
              <a:t> — простенок; </a:t>
            </a:r>
            <a:endParaRPr lang="ru-RU" sz="2400" dirty="0" smtClean="0">
              <a:latin typeface="Roboto"/>
            </a:endParaRPr>
          </a:p>
          <a:p>
            <a:r>
              <a:rPr lang="ru-RU" sz="2400" i="1" dirty="0" smtClean="0">
                <a:latin typeface="Roboto"/>
              </a:rPr>
              <a:t>4</a:t>
            </a:r>
            <a:r>
              <a:rPr lang="ru-RU" sz="2400" dirty="0">
                <a:latin typeface="Roboto"/>
              </a:rPr>
              <a:t> — уголки продольные; </a:t>
            </a:r>
            <a:endParaRPr lang="ru-RU" sz="2400" dirty="0" smtClean="0">
              <a:latin typeface="Roboto"/>
            </a:endParaRPr>
          </a:p>
          <a:p>
            <a:r>
              <a:rPr lang="ru-RU" sz="2400" i="1" dirty="0" smtClean="0">
                <a:latin typeface="Roboto"/>
              </a:rPr>
              <a:t>5</a:t>
            </a:r>
            <a:r>
              <a:rPr lang="ru-RU" sz="2400" dirty="0">
                <a:latin typeface="Roboto"/>
              </a:rPr>
              <a:t> — длинная поперечная планка; </a:t>
            </a:r>
            <a:endParaRPr lang="ru-RU" sz="2400" dirty="0" smtClean="0">
              <a:latin typeface="Roboto"/>
            </a:endParaRPr>
          </a:p>
          <a:p>
            <a:r>
              <a:rPr lang="ru-RU" sz="2400" i="1" dirty="0" smtClean="0">
                <a:latin typeface="Roboto"/>
              </a:rPr>
              <a:t>6</a:t>
            </a:r>
            <a:r>
              <a:rPr lang="ru-RU" sz="2400" dirty="0">
                <a:latin typeface="Roboto"/>
              </a:rPr>
              <a:t> — короткая планка</a:t>
            </a:r>
            <a:r>
              <a:rPr lang="ru-RU" sz="2400" dirty="0" smtClean="0">
                <a:latin typeface="Roboto"/>
              </a:rPr>
              <a:t>;</a:t>
            </a:r>
          </a:p>
          <a:p>
            <a:r>
              <a:rPr lang="ru-RU" sz="2400" dirty="0" smtClean="0">
                <a:latin typeface="Roboto"/>
              </a:rPr>
              <a:t>7 </a:t>
            </a:r>
            <a:r>
              <a:rPr lang="ru-RU" sz="2400" dirty="0">
                <a:latin typeface="Roboto"/>
              </a:rPr>
              <a:t>— коротыш уголка;</a:t>
            </a:r>
          </a:p>
          <a:p>
            <a:r>
              <a:rPr lang="ru-RU" sz="2400" dirty="0" smtClean="0">
                <a:latin typeface="Roboto"/>
              </a:rPr>
              <a:t>8</a:t>
            </a:r>
            <a:r>
              <a:rPr lang="ru-RU" sz="2400" dirty="0">
                <a:latin typeface="Roboto"/>
              </a:rPr>
              <a:t>— уголки оконного </a:t>
            </a:r>
            <a:r>
              <a:rPr lang="ru-RU" sz="2400" dirty="0" smtClean="0">
                <a:latin typeface="Roboto"/>
              </a:rPr>
              <a:t>проем</a:t>
            </a:r>
            <a:endParaRPr lang="ru-RU" sz="2400" b="0" i="0" dirty="0"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448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970" y="2168738"/>
            <a:ext cx="6999491" cy="32768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17742" y="1355555"/>
            <a:ext cx="3606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Roboto"/>
              </a:rPr>
              <a:t>Установка контрфорсов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796462" y="2352451"/>
            <a:ext cx="31442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42424"/>
                </a:solidFill>
                <a:latin typeface="Roboto"/>
              </a:rPr>
              <a:t>1 — стены, отклонившиеся от вертикального положения; 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242424"/>
                </a:solidFill>
                <a:latin typeface="Roboto"/>
              </a:rPr>
              <a:t>2 </a:t>
            </a:r>
            <a:r>
              <a:rPr lang="ru-RU" i="1" dirty="0">
                <a:solidFill>
                  <a:srgbClr val="242424"/>
                </a:solidFill>
                <a:latin typeface="Roboto"/>
              </a:rPr>
              <a:t>—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 покрытие; 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242424"/>
                </a:solidFill>
                <a:latin typeface="Roboto"/>
              </a:rPr>
              <a:t>3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 — </a:t>
            </a:r>
            <a:r>
              <a:rPr lang="ru-RU" dirty="0" err="1" smtClean="0">
                <a:solidFill>
                  <a:srgbClr val="242424"/>
                </a:solidFill>
                <a:latin typeface="Roboto"/>
              </a:rPr>
              <a:t>контрофорсы</a:t>
            </a:r>
            <a:r>
              <a:rPr lang="ru-RU" dirty="0" smtClean="0">
                <a:solidFill>
                  <a:srgbClr val="242424"/>
                </a:solidFill>
                <a:latin typeface="Roboto"/>
              </a:rPr>
              <a:t> 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из кирпича и бетона или из труб и прокатных профилей; 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242424"/>
                </a:solidFill>
                <a:latin typeface="Roboto"/>
              </a:rPr>
              <a:t>4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 — трещины в стене; 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dirty="0" smtClean="0">
                <a:solidFill>
                  <a:srgbClr val="242424"/>
                </a:solidFill>
                <a:latin typeface="Roboto"/>
              </a:rPr>
              <a:t>5 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— стена; 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242424"/>
                </a:solidFill>
                <a:latin typeface="Roboto"/>
              </a:rPr>
              <a:t>6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 — фундаментные блоки; </a:t>
            </a:r>
            <a:endParaRPr lang="ru-RU" dirty="0" smtClean="0">
              <a:solidFill>
                <a:srgbClr val="242424"/>
              </a:solidFill>
              <a:latin typeface="Roboto"/>
            </a:endParaRPr>
          </a:p>
          <a:p>
            <a:r>
              <a:rPr lang="ru-RU" dirty="0" smtClean="0">
                <a:solidFill>
                  <a:srgbClr val="242424"/>
                </a:solidFill>
                <a:latin typeface="Roboto"/>
              </a:rPr>
              <a:t>7 </a:t>
            </a:r>
            <a:r>
              <a:rPr lang="ru-RU" dirty="0">
                <a:solidFill>
                  <a:srgbClr val="242424"/>
                </a:solidFill>
                <a:latin typeface="Roboto"/>
              </a:rPr>
              <a:t>— распределительный элемент;</a:t>
            </a:r>
          </a:p>
          <a:p>
            <a:r>
              <a:rPr lang="ru-RU" dirty="0">
                <a:solidFill>
                  <a:srgbClr val="242424"/>
                </a:solidFill>
                <a:latin typeface="Roboto"/>
              </a:rPr>
              <a:t>8 — стяжные болты</a:t>
            </a:r>
            <a:endParaRPr lang="ru-RU" b="0" i="0" dirty="0">
              <a:solidFill>
                <a:srgbClr val="242424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7552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Использованные источники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799E8ED-D443-4FF0-ABB6-588310BAF269}"/>
              </a:ext>
            </a:extLst>
          </p:cNvPr>
          <p:cNvSpPr/>
          <p:nvPr/>
        </p:nvSpPr>
        <p:spPr>
          <a:xfrm>
            <a:off x="0" y="2036311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www.stk-k.ru/metallokonstruktsii/usilenie-kolonn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studref.com/427361/stroitelstvo/vosstanovlenie_rabotosposobnosti_sten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2500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жк-восход.рф</a:t>
            </a:r>
            <a:r>
              <a:rPr lang="ru-RU" sz="25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500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pechi</a:t>
            </a:r>
            <a:r>
              <a:rPr lang="en-US" sz="25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/usilenie-kirpichnyh-sten-zhelezobetonnoj-i-stalnoj-obojmoj-armirovaniem.html</a:t>
            </a:r>
            <a:endParaRPr lang="ru-RU" sz="2500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4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1064</TotalTime>
  <Words>445</Words>
  <Application>Microsoft Office PowerPoint</Application>
  <PresentationFormat>Произвольный</PresentationFormat>
  <Paragraphs>83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Home</cp:lastModifiedBy>
  <cp:revision>133</cp:revision>
  <dcterms:created xsi:type="dcterms:W3CDTF">2019-06-17T04:49:18Z</dcterms:created>
  <dcterms:modified xsi:type="dcterms:W3CDTF">2024-01-28T09:12:57Z</dcterms:modified>
</cp:coreProperties>
</file>